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57" r:id="rId4"/>
    <p:sldId id="279" r:id="rId5"/>
    <p:sldId id="280" r:id="rId6"/>
    <p:sldId id="281" r:id="rId7"/>
    <p:sldId id="282" r:id="rId8"/>
    <p:sldId id="283" r:id="rId9"/>
    <p:sldId id="278" r:id="rId10"/>
    <p:sldId id="259" r:id="rId11"/>
    <p:sldId id="261" r:id="rId12"/>
    <p:sldId id="262" r:id="rId13"/>
    <p:sldId id="284" r:id="rId14"/>
    <p:sldId id="264" r:id="rId15"/>
    <p:sldId id="265" r:id="rId16"/>
    <p:sldId id="268" r:id="rId17"/>
    <p:sldId id="269" r:id="rId18"/>
    <p:sldId id="270" r:id="rId19"/>
    <p:sldId id="271" r:id="rId20"/>
    <p:sldId id="272" r:id="rId21"/>
    <p:sldId id="273" r:id="rId22"/>
    <p:sldId id="285" r:id="rId23"/>
    <p:sldId id="286" r:id="rId24"/>
    <p:sldId id="289" r:id="rId25"/>
    <p:sldId id="290" r:id="rId26"/>
    <p:sldId id="291" r:id="rId27"/>
    <p:sldId id="26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-14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1D908-0F6B-4FBB-AC93-A253CDF50CC1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202A1-EE8F-4F46-9AF9-5A7A0D9DB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551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1D908-0F6B-4FBB-AC93-A253CDF50CC1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202A1-EE8F-4F46-9AF9-5A7A0D9DB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27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1D908-0F6B-4FBB-AC93-A253CDF50CC1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202A1-EE8F-4F46-9AF9-5A7A0D9DB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17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1D908-0F6B-4FBB-AC93-A253CDF50CC1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202A1-EE8F-4F46-9AF9-5A7A0D9DB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844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1D908-0F6B-4FBB-AC93-A253CDF50CC1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202A1-EE8F-4F46-9AF9-5A7A0D9DB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51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1D908-0F6B-4FBB-AC93-A253CDF50CC1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202A1-EE8F-4F46-9AF9-5A7A0D9DB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828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1D908-0F6B-4FBB-AC93-A253CDF50CC1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202A1-EE8F-4F46-9AF9-5A7A0D9DB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379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1D908-0F6B-4FBB-AC93-A253CDF50CC1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202A1-EE8F-4F46-9AF9-5A7A0D9DB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71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1D908-0F6B-4FBB-AC93-A253CDF50CC1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202A1-EE8F-4F46-9AF9-5A7A0D9DB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52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1D908-0F6B-4FBB-AC93-A253CDF50CC1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202A1-EE8F-4F46-9AF9-5A7A0D9DB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35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1D908-0F6B-4FBB-AC93-A253CDF50CC1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202A1-EE8F-4F46-9AF9-5A7A0D9DB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73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1D908-0F6B-4FBB-AC93-A253CDF50CC1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202A1-EE8F-4F46-9AF9-5A7A0D9DB0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64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ập tin:Huy Hiệu Đoà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353"/>
            <a:ext cx="1089922" cy="120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064176"/>
            <a:ext cx="11201400" cy="283004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ĐOÀN</a:t>
            </a:r>
            <a:endParaRPr lang="en-US" sz="55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</a:t>
            </a:r>
            <a:r>
              <a:rPr lang="en-US" sz="3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HUẤN DỊCH VỤ CÔNG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5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 TUYẾN CHO ĐOÀN VIÊN THANH NIÊN</a:t>
            </a:r>
            <a:endParaRPr lang="en-US" sz="3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1522412" y="436980"/>
            <a:ext cx="10515600" cy="630942"/>
            <a:chOff x="1631147" y="1316985"/>
            <a:chExt cx="5761832" cy="559049"/>
          </a:xfrm>
        </p:grpSpPr>
        <p:sp>
          <p:nvSpPr>
            <p:cNvPr id="7" name="Freeform 6"/>
            <p:cNvSpPr/>
            <p:nvPr/>
          </p:nvSpPr>
          <p:spPr>
            <a:xfrm>
              <a:off x="1631147" y="1316985"/>
              <a:ext cx="5761832" cy="559049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2ACE7">
                    <a:lumMod val="100000"/>
                  </a:srgbClr>
                </a:gs>
                <a:gs pos="14000">
                  <a:srgbClr val="028AB9"/>
                </a:gs>
                <a:gs pos="50000">
                  <a:srgbClr val="02ACE7"/>
                </a:gs>
                <a:gs pos="100000">
                  <a:srgbClr val="02ACE7">
                    <a:lumMod val="100000"/>
                  </a:srgbClr>
                </a:gs>
                <a:gs pos="86000">
                  <a:srgbClr val="02ACE7">
                    <a:lumMod val="80000"/>
                  </a:srgbClr>
                </a:gs>
              </a:gsLst>
              <a:lin ang="0" scaled="1"/>
              <a:tileRect/>
            </a:gra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1732503" y="1374160"/>
              <a:ext cx="5563343" cy="452640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90E1FE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2263903" y="276225"/>
            <a:ext cx="9152985" cy="1076325"/>
            <a:chOff x="2671148" y="1311915"/>
            <a:chExt cx="3938587" cy="1011238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1148" y="1311915"/>
              <a:ext cx="3938587" cy="1011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>
              <a:off x="2762555" y="1386588"/>
              <a:ext cx="3777280" cy="861115"/>
            </a:xfrm>
            <a:prstGeom prst="roundRect">
              <a:avLst>
                <a:gd name="adj" fmla="val 12108"/>
              </a:avLst>
            </a:prstGeom>
            <a:noFill/>
            <a:ln w="19050" cap="flat" cmpd="sng" algn="ctr">
              <a:solidFill>
                <a:srgbClr val="996633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703973" y="461849"/>
            <a:ext cx="82728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ĐOÀN XÃ </a:t>
            </a:r>
            <a:r>
              <a:rPr lang="en-US" sz="4000" b="1" dirty="0" smtClean="0"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KỲ HẢI</a:t>
            </a:r>
            <a:endParaRPr lang="en-US" sz="4000" b="1" dirty="0">
              <a:solidFill>
                <a:srgbClr val="996633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43575" y="5553075"/>
            <a:ext cx="52332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5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5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5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 </a:t>
            </a:r>
            <a:r>
              <a:rPr lang="en-US" sz="25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5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5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5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25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08821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ập tin:Huy Hiệu Đoà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353"/>
            <a:ext cx="1089922" cy="120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754" y="1513305"/>
            <a:ext cx="11903258" cy="1193533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l"/>
            <a:r>
              <a:rPr lang="vi-VN" sz="3300" b="1" smtClean="0">
                <a:solidFill>
                  <a:schemeClr val="bg1"/>
                </a:solidFill>
                <a:latin typeface="+mj-lt"/>
              </a:rPr>
              <a:t>Bước </a:t>
            </a:r>
            <a:r>
              <a:rPr lang="vi-VN" sz="3300" b="1">
                <a:solidFill>
                  <a:schemeClr val="bg1"/>
                </a:solidFill>
                <a:latin typeface="+mj-lt"/>
              </a:rPr>
              <a:t>1 </a:t>
            </a:r>
            <a:r>
              <a:rPr lang="vi-VN" sz="3300">
                <a:solidFill>
                  <a:schemeClr val="bg1"/>
                </a:solidFill>
                <a:latin typeface="+mj-lt"/>
              </a:rPr>
              <a:t>: Truy cập website Cổng dịch vụ công quốc gia tại </a:t>
            </a:r>
            <a:r>
              <a:rPr lang="vi-VN" sz="3300" smtClean="0">
                <a:solidFill>
                  <a:schemeClr val="bg1"/>
                </a:solidFill>
                <a:latin typeface="+mj-lt"/>
              </a:rPr>
              <a:t>địa</a:t>
            </a:r>
            <a:r>
              <a:rPr lang="en-US" sz="330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vi-VN" sz="3300" smtClean="0">
                <a:solidFill>
                  <a:schemeClr val="bg1"/>
                </a:solidFill>
                <a:latin typeface="+mj-lt"/>
              </a:rPr>
              <a:t>chỉ</a:t>
            </a:r>
            <a:r>
              <a:rPr lang="en-US" sz="3300" smtClean="0">
                <a:solidFill>
                  <a:schemeClr val="bg1"/>
                </a:solidFill>
                <a:latin typeface="+mj-lt"/>
              </a:rPr>
              <a:t>: </a:t>
            </a:r>
          </a:p>
          <a:p>
            <a:pPr algn="l"/>
            <a:r>
              <a:rPr lang="vi-VN" sz="3300" u="sng" smtClean="0">
                <a:solidFill>
                  <a:schemeClr val="bg1"/>
                </a:solidFill>
                <a:latin typeface="+mj-lt"/>
              </a:rPr>
              <a:t>https</a:t>
            </a:r>
            <a:r>
              <a:rPr lang="vi-VN" sz="3300" u="sng">
                <a:solidFill>
                  <a:schemeClr val="bg1"/>
                </a:solidFill>
                <a:latin typeface="+mj-lt"/>
              </a:rPr>
              <a:t>://dichvucong.gov.vn/ </a:t>
            </a:r>
            <a:r>
              <a:rPr lang="vi-VN" sz="3300">
                <a:solidFill>
                  <a:schemeClr val="bg1"/>
                </a:solidFill>
                <a:latin typeface="+mj-lt"/>
              </a:rPr>
              <a:t>và bấm nút Đăng ký.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300" b="1" smtClean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1522412" y="436980"/>
            <a:ext cx="10515600" cy="630942"/>
            <a:chOff x="1631147" y="1316985"/>
            <a:chExt cx="5761832" cy="559049"/>
          </a:xfrm>
        </p:grpSpPr>
        <p:sp>
          <p:nvSpPr>
            <p:cNvPr id="7" name="Freeform 6"/>
            <p:cNvSpPr/>
            <p:nvPr/>
          </p:nvSpPr>
          <p:spPr>
            <a:xfrm>
              <a:off x="1631147" y="1316985"/>
              <a:ext cx="5761832" cy="559049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2ACE7">
                    <a:lumMod val="100000"/>
                  </a:srgbClr>
                </a:gs>
                <a:gs pos="14000">
                  <a:srgbClr val="028AB9"/>
                </a:gs>
                <a:gs pos="50000">
                  <a:srgbClr val="02ACE7"/>
                </a:gs>
                <a:gs pos="100000">
                  <a:srgbClr val="02ACE7">
                    <a:lumMod val="100000"/>
                  </a:srgbClr>
                </a:gs>
                <a:gs pos="86000">
                  <a:srgbClr val="02ACE7">
                    <a:lumMod val="80000"/>
                  </a:srgbClr>
                </a:gs>
              </a:gsLst>
              <a:lin ang="0" scaled="1"/>
              <a:tileRect/>
            </a:gra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1732503" y="1374160"/>
              <a:ext cx="5563343" cy="452640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90E1FE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2002055" y="276225"/>
            <a:ext cx="9673389" cy="1076325"/>
            <a:chOff x="2671148" y="1311915"/>
            <a:chExt cx="3938587" cy="1011238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1148" y="1311915"/>
              <a:ext cx="3938587" cy="1011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>
              <a:off x="2762555" y="1386588"/>
              <a:ext cx="3777280" cy="861115"/>
            </a:xfrm>
            <a:prstGeom prst="roundRect">
              <a:avLst>
                <a:gd name="adj" fmla="val 12108"/>
              </a:avLst>
            </a:prstGeom>
            <a:noFill/>
            <a:ln w="19050" cap="flat" cmpd="sng" algn="ctr">
              <a:solidFill>
                <a:srgbClr val="996633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086630" y="509974"/>
            <a:ext cx="93302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HƯỚNG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DẪN TẠO TÀI KHOẢN DỊCH VỤ CÔNG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96633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7" b="7178"/>
          <a:stretch/>
        </p:blipFill>
        <p:spPr>
          <a:xfrm>
            <a:off x="2660683" y="2867593"/>
            <a:ext cx="2306937" cy="38123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1" b="12983"/>
          <a:stretch/>
        </p:blipFill>
        <p:spPr>
          <a:xfrm>
            <a:off x="6658577" y="2867593"/>
            <a:ext cx="2396690" cy="381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92436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ập tin:Huy Hiệu Đoà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353"/>
            <a:ext cx="1089922" cy="120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3474" y="1933575"/>
            <a:ext cx="5667375" cy="4333875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just"/>
            <a:r>
              <a:rPr lang="vi-VN" sz="3300" b="1" smtClean="0">
                <a:solidFill>
                  <a:schemeClr val="bg1"/>
                </a:solidFill>
                <a:latin typeface="+mj-lt"/>
              </a:rPr>
              <a:t>Bước </a:t>
            </a:r>
            <a:r>
              <a:rPr lang="en-US" sz="3300" b="1" smtClean="0">
                <a:solidFill>
                  <a:schemeClr val="bg1"/>
                </a:solidFill>
                <a:latin typeface="+mj-lt"/>
              </a:rPr>
              <a:t>2</a:t>
            </a:r>
            <a:r>
              <a:rPr lang="vi-VN" sz="3300" b="1">
                <a:solidFill>
                  <a:schemeClr val="bg1"/>
                </a:solidFill>
                <a:latin typeface="+mj-lt"/>
              </a:rPr>
              <a:t> </a:t>
            </a:r>
            <a:r>
              <a:rPr lang="vi-VN" sz="3300">
                <a:solidFill>
                  <a:schemeClr val="bg1"/>
                </a:solidFill>
                <a:latin typeface="+mj-lt"/>
              </a:rPr>
              <a:t>: </a:t>
            </a:r>
            <a:r>
              <a:rPr lang="vi-VN" sz="3300" b="1">
                <a:solidFill>
                  <a:schemeClr val="bg1"/>
                </a:solidFill>
                <a:latin typeface="+mj-lt"/>
              </a:rPr>
              <a:t>Chọn Đăng ký bằng thuê bao di động. Lưu ý, chỉ dùng số điện thoại mà bạn đã đăng ký bằng CMND/Căn cước công dân với nhà mạng.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sz="3300" b="1" smtClean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1522412" y="436980"/>
            <a:ext cx="10515600" cy="630942"/>
            <a:chOff x="1631147" y="1316985"/>
            <a:chExt cx="5761832" cy="559049"/>
          </a:xfrm>
        </p:grpSpPr>
        <p:sp>
          <p:nvSpPr>
            <p:cNvPr id="7" name="Freeform 6"/>
            <p:cNvSpPr/>
            <p:nvPr/>
          </p:nvSpPr>
          <p:spPr>
            <a:xfrm>
              <a:off x="1631147" y="1316985"/>
              <a:ext cx="5761832" cy="559049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2ACE7">
                    <a:lumMod val="100000"/>
                  </a:srgbClr>
                </a:gs>
                <a:gs pos="14000">
                  <a:srgbClr val="028AB9"/>
                </a:gs>
                <a:gs pos="50000">
                  <a:srgbClr val="02ACE7"/>
                </a:gs>
                <a:gs pos="100000">
                  <a:srgbClr val="02ACE7">
                    <a:lumMod val="100000"/>
                  </a:srgbClr>
                </a:gs>
                <a:gs pos="86000">
                  <a:srgbClr val="02ACE7">
                    <a:lumMod val="80000"/>
                  </a:srgbClr>
                </a:gs>
              </a:gsLst>
              <a:lin ang="0" scaled="1"/>
              <a:tileRect/>
            </a:gra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1732503" y="1374160"/>
              <a:ext cx="5563343" cy="452640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90E1FE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2002055" y="276225"/>
            <a:ext cx="9673389" cy="1076325"/>
            <a:chOff x="2671148" y="1311915"/>
            <a:chExt cx="3938587" cy="1011238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1148" y="1311915"/>
              <a:ext cx="3938587" cy="1011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>
              <a:off x="2762555" y="1386588"/>
              <a:ext cx="3777280" cy="861115"/>
            </a:xfrm>
            <a:prstGeom prst="roundRect">
              <a:avLst>
                <a:gd name="adj" fmla="val 12108"/>
              </a:avLst>
            </a:prstGeom>
            <a:noFill/>
            <a:ln w="19050" cap="flat" cmpd="sng" algn="ctr">
              <a:solidFill>
                <a:srgbClr val="996633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086630" y="509974"/>
            <a:ext cx="93302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HƯỚNG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DẪN TẠO TÀI KHOẢN DỊCH VỤ CÔNG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96633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2" b="12140"/>
          <a:stretch/>
        </p:blipFill>
        <p:spPr>
          <a:xfrm>
            <a:off x="7297278" y="1695450"/>
            <a:ext cx="3199272" cy="471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3345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ập tin:Huy Hiệu Đoà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353"/>
            <a:ext cx="1089922" cy="120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754" y="1513305"/>
            <a:ext cx="7546206" cy="5022249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just"/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3: </a:t>
            </a:r>
          </a:p>
          <a:p>
            <a:pPr algn="just"/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 lượt nhập các trường bắt buộc (có dấu*).</a:t>
            </a:r>
          </a:p>
          <a:p>
            <a:pPr algn="just"/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 mã xác thực đã được gửi về tin nhắn điện thoại của bạn.</a:t>
            </a:r>
            <a:endParaRPr lang="en-US" sz="36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mật khẩu, lưu ý mật khẩu cần 8 kí tự, bao gồm cả chữ in hoa, in thường, số và ký tự đặc biệt (nên đặt mật khẩu dễ nhớ, ví dụ: 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vi-VN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nămsinh@)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sz="3300" b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1522412" y="436980"/>
            <a:ext cx="10515600" cy="630942"/>
            <a:chOff x="1631147" y="1316985"/>
            <a:chExt cx="5761832" cy="559049"/>
          </a:xfrm>
        </p:grpSpPr>
        <p:sp>
          <p:nvSpPr>
            <p:cNvPr id="7" name="Freeform 6"/>
            <p:cNvSpPr/>
            <p:nvPr/>
          </p:nvSpPr>
          <p:spPr>
            <a:xfrm>
              <a:off x="1631147" y="1316985"/>
              <a:ext cx="5761832" cy="559049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2ACE7">
                    <a:lumMod val="100000"/>
                  </a:srgbClr>
                </a:gs>
                <a:gs pos="14000">
                  <a:srgbClr val="028AB9"/>
                </a:gs>
                <a:gs pos="50000">
                  <a:srgbClr val="02ACE7"/>
                </a:gs>
                <a:gs pos="100000">
                  <a:srgbClr val="02ACE7">
                    <a:lumMod val="100000"/>
                  </a:srgbClr>
                </a:gs>
                <a:gs pos="86000">
                  <a:srgbClr val="02ACE7">
                    <a:lumMod val="80000"/>
                  </a:srgbClr>
                </a:gs>
              </a:gsLst>
              <a:lin ang="0" scaled="1"/>
              <a:tileRect/>
            </a:gra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1732503" y="1374160"/>
              <a:ext cx="5563343" cy="452640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90E1FE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2002055" y="276225"/>
            <a:ext cx="9673389" cy="1076325"/>
            <a:chOff x="2671148" y="1311915"/>
            <a:chExt cx="3938587" cy="1011238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1148" y="1311915"/>
              <a:ext cx="3938587" cy="1011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>
              <a:off x="2762555" y="1386588"/>
              <a:ext cx="3777280" cy="861115"/>
            </a:xfrm>
            <a:prstGeom prst="roundRect">
              <a:avLst>
                <a:gd name="adj" fmla="val 12108"/>
              </a:avLst>
            </a:prstGeom>
            <a:noFill/>
            <a:ln w="19050" cap="flat" cmpd="sng" algn="ctr">
              <a:solidFill>
                <a:srgbClr val="996633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086630" y="509974"/>
            <a:ext cx="93302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HƯỚNG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DẪN TẠO TÀI KHOẢN DỊCH VỤ CÔNG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96633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3716" b="9926"/>
          <a:stretch/>
        </p:blipFill>
        <p:spPr>
          <a:xfrm>
            <a:off x="8437026" y="1587636"/>
            <a:ext cx="3066740" cy="517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06339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ập tin:Huy Hiệu Đoà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353"/>
            <a:ext cx="1089922" cy="120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1522412" y="436980"/>
            <a:ext cx="10515600" cy="630942"/>
            <a:chOff x="1631147" y="1316985"/>
            <a:chExt cx="5761832" cy="559049"/>
          </a:xfrm>
        </p:grpSpPr>
        <p:sp>
          <p:nvSpPr>
            <p:cNvPr id="7" name="Freeform 6"/>
            <p:cNvSpPr/>
            <p:nvPr/>
          </p:nvSpPr>
          <p:spPr>
            <a:xfrm>
              <a:off x="1631147" y="1316985"/>
              <a:ext cx="5761832" cy="559049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2ACE7">
                    <a:lumMod val="100000"/>
                  </a:srgbClr>
                </a:gs>
                <a:gs pos="14000">
                  <a:srgbClr val="028AB9"/>
                </a:gs>
                <a:gs pos="50000">
                  <a:srgbClr val="02ACE7"/>
                </a:gs>
                <a:gs pos="100000">
                  <a:srgbClr val="02ACE7">
                    <a:lumMod val="100000"/>
                  </a:srgbClr>
                </a:gs>
                <a:gs pos="86000">
                  <a:srgbClr val="02ACE7">
                    <a:lumMod val="80000"/>
                  </a:srgbClr>
                </a:gs>
              </a:gsLst>
              <a:lin ang="0" scaled="1"/>
              <a:tileRect/>
            </a:gra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1732503" y="1374160"/>
              <a:ext cx="5563343" cy="452640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90E1FE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2002055" y="276225"/>
            <a:ext cx="9673389" cy="1076325"/>
            <a:chOff x="2671148" y="1311915"/>
            <a:chExt cx="3938587" cy="1011238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1148" y="1311915"/>
              <a:ext cx="3938587" cy="1011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>
              <a:off x="2762555" y="1386588"/>
              <a:ext cx="3777280" cy="861115"/>
            </a:xfrm>
            <a:prstGeom prst="roundRect">
              <a:avLst>
                <a:gd name="adj" fmla="val 12108"/>
              </a:avLst>
            </a:prstGeom>
            <a:noFill/>
            <a:ln w="19050" cap="flat" cmpd="sng" algn="ctr">
              <a:solidFill>
                <a:srgbClr val="996633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115083" y="355704"/>
            <a:ext cx="93302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CÁCH ĐĂNG NHẬP DỊCH VỤ CÔNG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ĐỀ NGHỊ CẤP TRÍCH LỤC KHAI SINH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96633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8600" y="2556528"/>
            <a:ext cx="11809411" cy="2387600"/>
          </a:xfrm>
        </p:spPr>
        <p:txBody>
          <a:bodyPr>
            <a:normAutofit fontScale="90000"/>
          </a:bodyPr>
          <a:lstStyle/>
          <a:p>
            <a:r>
              <a:rPr lang="en-US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NỘP HỒ SƠ ĐỀ NGHỊ CẤP </a:t>
            </a:r>
            <a:br>
              <a:rPr lang="en-US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TRÍCH LỤC KHAI SINH </a:t>
            </a:r>
            <a:br>
              <a:rPr lang="en-US" b="1" i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(Bản sao khai sinh)</a:t>
            </a:r>
            <a:endParaRPr lang="en-US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28503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ập tin:Huy Hiệu Đoà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353"/>
            <a:ext cx="1089922" cy="120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1522412" y="436980"/>
            <a:ext cx="10515600" cy="630942"/>
            <a:chOff x="1631147" y="1316985"/>
            <a:chExt cx="5761832" cy="559049"/>
          </a:xfrm>
        </p:grpSpPr>
        <p:sp>
          <p:nvSpPr>
            <p:cNvPr id="7" name="Freeform 6"/>
            <p:cNvSpPr/>
            <p:nvPr/>
          </p:nvSpPr>
          <p:spPr>
            <a:xfrm>
              <a:off x="1631147" y="1316985"/>
              <a:ext cx="5761832" cy="559049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2ACE7">
                    <a:lumMod val="100000"/>
                  </a:srgbClr>
                </a:gs>
                <a:gs pos="14000">
                  <a:srgbClr val="028AB9"/>
                </a:gs>
                <a:gs pos="50000">
                  <a:srgbClr val="02ACE7"/>
                </a:gs>
                <a:gs pos="100000">
                  <a:srgbClr val="02ACE7">
                    <a:lumMod val="100000"/>
                  </a:srgbClr>
                </a:gs>
                <a:gs pos="86000">
                  <a:srgbClr val="02ACE7">
                    <a:lumMod val="80000"/>
                  </a:srgbClr>
                </a:gs>
              </a:gsLst>
              <a:lin ang="0" scaled="1"/>
              <a:tileRect/>
            </a:gra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1732503" y="1374160"/>
              <a:ext cx="5563343" cy="452640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90E1FE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2002055" y="276225"/>
            <a:ext cx="9673389" cy="1076325"/>
            <a:chOff x="2671148" y="1311915"/>
            <a:chExt cx="3938587" cy="1011238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1148" y="1311915"/>
              <a:ext cx="3938587" cy="1011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>
              <a:off x="2762555" y="1386588"/>
              <a:ext cx="3777280" cy="861115"/>
            </a:xfrm>
            <a:prstGeom prst="roundRect">
              <a:avLst>
                <a:gd name="adj" fmla="val 12108"/>
              </a:avLst>
            </a:prstGeom>
            <a:noFill/>
            <a:ln w="19050" cap="flat" cmpd="sng" algn="ctr">
              <a:solidFill>
                <a:srgbClr val="996633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115083" y="355704"/>
            <a:ext cx="93302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CÁCH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ĐĂNG NHẬP DỊCH VỤ CÔNG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ĐỀ NGHỊ CẤP TRÍCH LỤC KHAI SINH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96633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37696" y="2170530"/>
            <a:ext cx="7177529" cy="2387600"/>
          </a:xfrm>
        </p:spPr>
        <p:txBody>
          <a:bodyPr>
            <a:normAutofit/>
          </a:bodyPr>
          <a:lstStyle/>
          <a:p>
            <a:r>
              <a:rPr lang="en-US" sz="4500" b="1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 </a:t>
            </a:r>
            <a:r>
              <a:rPr lang="en-US" sz="4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 nhập Website: </a:t>
            </a:r>
            <a:r>
              <a:rPr lang="en-US" sz="45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Dichvucong.hatinh.gov.vn</a:t>
            </a:r>
            <a:endParaRPr lang="en-US" sz="4500" b="1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" b="12083"/>
          <a:stretch/>
        </p:blipFill>
        <p:spPr>
          <a:xfrm>
            <a:off x="7419975" y="1513306"/>
            <a:ext cx="3086100" cy="516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5890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ập tin:Huy Hiệu Đoà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353"/>
            <a:ext cx="1089922" cy="120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1522412" y="436980"/>
            <a:ext cx="10515600" cy="630942"/>
            <a:chOff x="1631147" y="1316985"/>
            <a:chExt cx="5761832" cy="559049"/>
          </a:xfrm>
        </p:grpSpPr>
        <p:sp>
          <p:nvSpPr>
            <p:cNvPr id="7" name="Freeform 6"/>
            <p:cNvSpPr/>
            <p:nvPr/>
          </p:nvSpPr>
          <p:spPr>
            <a:xfrm>
              <a:off x="1631147" y="1316985"/>
              <a:ext cx="5761832" cy="559049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2ACE7">
                    <a:lumMod val="100000"/>
                  </a:srgbClr>
                </a:gs>
                <a:gs pos="14000">
                  <a:srgbClr val="028AB9"/>
                </a:gs>
                <a:gs pos="50000">
                  <a:srgbClr val="02ACE7"/>
                </a:gs>
                <a:gs pos="100000">
                  <a:srgbClr val="02ACE7">
                    <a:lumMod val="100000"/>
                  </a:srgbClr>
                </a:gs>
                <a:gs pos="86000">
                  <a:srgbClr val="02ACE7">
                    <a:lumMod val="80000"/>
                  </a:srgbClr>
                </a:gs>
              </a:gsLst>
              <a:lin ang="0" scaled="1"/>
              <a:tileRect/>
            </a:gra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1732503" y="1374160"/>
              <a:ext cx="5563343" cy="452640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90E1FE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2002055" y="276225"/>
            <a:ext cx="9673389" cy="1076325"/>
            <a:chOff x="2671148" y="1311915"/>
            <a:chExt cx="3938587" cy="1011238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1148" y="1311915"/>
              <a:ext cx="3938587" cy="1011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>
              <a:off x="2762555" y="1386588"/>
              <a:ext cx="3777280" cy="861115"/>
            </a:xfrm>
            <a:prstGeom prst="roundRect">
              <a:avLst>
                <a:gd name="adj" fmla="val 12108"/>
              </a:avLst>
            </a:prstGeom>
            <a:noFill/>
            <a:ln w="19050" cap="flat" cmpd="sng" algn="ctr">
              <a:solidFill>
                <a:srgbClr val="996633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115083" y="355704"/>
            <a:ext cx="93302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CÁCH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ĐĂNG NHẬP DỊCH VỤ CÔNG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ĐỀ NGHỊ CẤP TRÍCH LỤC KHAI SINH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96633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37696" y="2170530"/>
            <a:ext cx="5882129" cy="2387600"/>
          </a:xfrm>
        </p:spPr>
        <p:txBody>
          <a:bodyPr>
            <a:normAutofit fontScale="90000"/>
          </a:bodyPr>
          <a:lstStyle/>
          <a:p>
            <a:r>
              <a:rPr lang="en-US" sz="4500" b="1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</a:t>
            </a:r>
            <a:r>
              <a:rPr lang="en-US" sz="4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4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VNEID hoặc tài khoản DVC vừa đăng ký để đăng nhập:</a:t>
            </a:r>
            <a:endParaRPr lang="en-US" sz="4500" b="1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7" b="12396"/>
          <a:stretch/>
        </p:blipFill>
        <p:spPr>
          <a:xfrm>
            <a:off x="7743825" y="1513305"/>
            <a:ext cx="3086100" cy="519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3515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ập tin:Huy Hiệu Đoà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353"/>
            <a:ext cx="1089922" cy="120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1522412" y="436980"/>
            <a:ext cx="10515600" cy="630942"/>
            <a:chOff x="1631147" y="1316985"/>
            <a:chExt cx="5761832" cy="559049"/>
          </a:xfrm>
        </p:grpSpPr>
        <p:sp>
          <p:nvSpPr>
            <p:cNvPr id="7" name="Freeform 6"/>
            <p:cNvSpPr/>
            <p:nvPr/>
          </p:nvSpPr>
          <p:spPr>
            <a:xfrm>
              <a:off x="1631147" y="1316985"/>
              <a:ext cx="5761832" cy="559049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2ACE7">
                    <a:lumMod val="100000"/>
                  </a:srgbClr>
                </a:gs>
                <a:gs pos="14000">
                  <a:srgbClr val="028AB9"/>
                </a:gs>
                <a:gs pos="50000">
                  <a:srgbClr val="02ACE7"/>
                </a:gs>
                <a:gs pos="100000">
                  <a:srgbClr val="02ACE7">
                    <a:lumMod val="100000"/>
                  </a:srgbClr>
                </a:gs>
                <a:gs pos="86000">
                  <a:srgbClr val="02ACE7">
                    <a:lumMod val="80000"/>
                  </a:srgbClr>
                </a:gs>
              </a:gsLst>
              <a:lin ang="0" scaled="1"/>
              <a:tileRect/>
            </a:gra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1732503" y="1374160"/>
              <a:ext cx="5563343" cy="452640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90E1FE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2002055" y="276225"/>
            <a:ext cx="9673389" cy="1076325"/>
            <a:chOff x="2671148" y="1311915"/>
            <a:chExt cx="3938587" cy="1011238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1148" y="1311915"/>
              <a:ext cx="3938587" cy="1011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>
              <a:off x="2762555" y="1386588"/>
              <a:ext cx="3777280" cy="861115"/>
            </a:xfrm>
            <a:prstGeom prst="roundRect">
              <a:avLst>
                <a:gd name="adj" fmla="val 12108"/>
              </a:avLst>
            </a:prstGeom>
            <a:noFill/>
            <a:ln w="19050" cap="flat" cmpd="sng" algn="ctr">
              <a:solidFill>
                <a:srgbClr val="996633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115083" y="355704"/>
            <a:ext cx="93302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CÁCH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ĐĂNG NHẬP DỊCH VỤ CÔNG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ĐỀ NGHỊ CẤP TRÍCH LỤC KHAI SINH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96633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37696" y="2170530"/>
            <a:ext cx="5882129" cy="2387600"/>
          </a:xfrm>
        </p:spPr>
        <p:txBody>
          <a:bodyPr>
            <a:normAutofit/>
          </a:bodyPr>
          <a:lstStyle/>
          <a:p>
            <a:r>
              <a:rPr lang="en-US" sz="4500" b="1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diện chính sau khi đăng nhập</a:t>
            </a:r>
            <a:r>
              <a:rPr lang="en-US" sz="4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500" b="1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5" b="5555"/>
          <a:stretch/>
        </p:blipFill>
        <p:spPr>
          <a:xfrm>
            <a:off x="6514489" y="1513305"/>
            <a:ext cx="3799189" cy="524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1351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ập tin:Huy Hiệu Đoà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353"/>
            <a:ext cx="1089922" cy="120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1522412" y="436980"/>
            <a:ext cx="10515600" cy="630942"/>
            <a:chOff x="1631147" y="1316985"/>
            <a:chExt cx="5761832" cy="559049"/>
          </a:xfrm>
        </p:grpSpPr>
        <p:sp>
          <p:nvSpPr>
            <p:cNvPr id="7" name="Freeform 6"/>
            <p:cNvSpPr/>
            <p:nvPr/>
          </p:nvSpPr>
          <p:spPr>
            <a:xfrm>
              <a:off x="1631147" y="1316985"/>
              <a:ext cx="5761832" cy="559049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2ACE7">
                    <a:lumMod val="100000"/>
                  </a:srgbClr>
                </a:gs>
                <a:gs pos="14000">
                  <a:srgbClr val="028AB9"/>
                </a:gs>
                <a:gs pos="50000">
                  <a:srgbClr val="02ACE7"/>
                </a:gs>
                <a:gs pos="100000">
                  <a:srgbClr val="02ACE7">
                    <a:lumMod val="100000"/>
                  </a:srgbClr>
                </a:gs>
                <a:gs pos="86000">
                  <a:srgbClr val="02ACE7">
                    <a:lumMod val="80000"/>
                  </a:srgbClr>
                </a:gs>
              </a:gsLst>
              <a:lin ang="0" scaled="1"/>
              <a:tileRect/>
            </a:gra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1732503" y="1374160"/>
              <a:ext cx="5563343" cy="452640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90E1FE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2002055" y="276225"/>
            <a:ext cx="9673389" cy="1076325"/>
            <a:chOff x="2671148" y="1311915"/>
            <a:chExt cx="3938587" cy="1011238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1148" y="1311915"/>
              <a:ext cx="3938587" cy="1011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>
              <a:off x="2762555" y="1386588"/>
              <a:ext cx="3777280" cy="861115"/>
            </a:xfrm>
            <a:prstGeom prst="roundRect">
              <a:avLst>
                <a:gd name="adj" fmla="val 12108"/>
              </a:avLst>
            </a:prstGeom>
            <a:noFill/>
            <a:ln w="19050" cap="flat" cmpd="sng" algn="ctr">
              <a:solidFill>
                <a:srgbClr val="996633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115083" y="355704"/>
            <a:ext cx="93302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CÁCH NỘP HỒ SƠ ĐỀ NGHỊ CẤP TRÍCH LỤC KHAI SINH TRỰC TUYẾN (Bản sao khai sinh)</a:t>
            </a:r>
            <a:endParaRPr lang="en-US" sz="2800" b="1" dirty="0">
              <a:solidFill>
                <a:srgbClr val="996633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37696" y="2170530"/>
            <a:ext cx="5882129" cy="2387600"/>
          </a:xfrm>
        </p:spPr>
        <p:txBody>
          <a:bodyPr>
            <a:normAutofit/>
          </a:bodyPr>
          <a:lstStyle/>
          <a:p>
            <a:r>
              <a:rPr lang="en-US" sz="4500" b="1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3:</a:t>
            </a:r>
            <a:r>
              <a:rPr lang="en-US" sz="4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4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Chọn: “Dịch vụ công trực tuyến”</a:t>
            </a:r>
            <a:endParaRPr lang="en-US" sz="4500" b="1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2" b="11389"/>
          <a:stretch/>
        </p:blipFill>
        <p:spPr>
          <a:xfrm>
            <a:off x="7153275" y="1470566"/>
            <a:ext cx="3162300" cy="523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2592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ập tin:Huy Hiệu Đoà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353"/>
            <a:ext cx="1089922" cy="120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1522412" y="436980"/>
            <a:ext cx="10515600" cy="630942"/>
            <a:chOff x="1631147" y="1316985"/>
            <a:chExt cx="5761832" cy="559049"/>
          </a:xfrm>
        </p:grpSpPr>
        <p:sp>
          <p:nvSpPr>
            <p:cNvPr id="7" name="Freeform 6"/>
            <p:cNvSpPr/>
            <p:nvPr/>
          </p:nvSpPr>
          <p:spPr>
            <a:xfrm>
              <a:off x="1631147" y="1316985"/>
              <a:ext cx="5761832" cy="559049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2ACE7">
                    <a:lumMod val="100000"/>
                  </a:srgbClr>
                </a:gs>
                <a:gs pos="14000">
                  <a:srgbClr val="028AB9"/>
                </a:gs>
                <a:gs pos="50000">
                  <a:srgbClr val="02ACE7"/>
                </a:gs>
                <a:gs pos="100000">
                  <a:srgbClr val="02ACE7">
                    <a:lumMod val="100000"/>
                  </a:srgbClr>
                </a:gs>
                <a:gs pos="86000">
                  <a:srgbClr val="02ACE7">
                    <a:lumMod val="80000"/>
                  </a:srgbClr>
                </a:gs>
              </a:gsLst>
              <a:lin ang="0" scaled="1"/>
              <a:tileRect/>
            </a:gra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1732503" y="1374160"/>
              <a:ext cx="5563343" cy="452640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90E1FE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2002055" y="276225"/>
            <a:ext cx="9673389" cy="1076325"/>
            <a:chOff x="2671148" y="1311915"/>
            <a:chExt cx="3938587" cy="1011238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1148" y="1311915"/>
              <a:ext cx="3938587" cy="1011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>
              <a:off x="2762555" y="1386588"/>
              <a:ext cx="3777280" cy="861115"/>
            </a:xfrm>
            <a:prstGeom prst="roundRect">
              <a:avLst>
                <a:gd name="adj" fmla="val 12108"/>
              </a:avLst>
            </a:prstGeom>
            <a:noFill/>
            <a:ln w="19050" cap="flat" cmpd="sng" algn="ctr">
              <a:solidFill>
                <a:srgbClr val="996633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115083" y="355704"/>
            <a:ext cx="93302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CÁCH NỘP HỒ SƠ ĐỀ NGHỊ CẤP TRÍCH LỤC KHAI SINH TRỰC TUYẾN (Bản sao khai sinh)</a:t>
            </a:r>
            <a:endParaRPr lang="en-US" sz="2800" b="1" dirty="0">
              <a:solidFill>
                <a:srgbClr val="996633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94846" y="1960979"/>
            <a:ext cx="5882129" cy="4106445"/>
          </a:xfrm>
        </p:spPr>
        <p:txBody>
          <a:bodyPr>
            <a:normAutofit fontScale="90000"/>
          </a:bodyPr>
          <a:lstStyle/>
          <a:p>
            <a:r>
              <a:rPr lang="en-US" sz="4500" b="1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4:</a:t>
            </a:r>
            <a:r>
              <a:rPr lang="en-US" sz="4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4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 lên và Chọn mục: XÃ – PHƯỜNG – THỊ TRẤN: </a:t>
            </a:r>
            <a:br>
              <a:rPr lang="en-US" sz="4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UBND huyện Kỳ Anh -&gt; UBND xã Kỳ Đồng -&gt; Hộ tịch</a:t>
            </a:r>
            <a:endParaRPr lang="en-US" sz="4500" b="1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9" b="8334"/>
          <a:stretch/>
        </p:blipFill>
        <p:spPr>
          <a:xfrm>
            <a:off x="7431983" y="1417078"/>
            <a:ext cx="2882138" cy="538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31109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ập tin:Huy Hiệu Đoà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353"/>
            <a:ext cx="1089922" cy="120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1522412" y="436980"/>
            <a:ext cx="10515600" cy="630942"/>
            <a:chOff x="1631147" y="1316985"/>
            <a:chExt cx="5761832" cy="559049"/>
          </a:xfrm>
        </p:grpSpPr>
        <p:sp>
          <p:nvSpPr>
            <p:cNvPr id="7" name="Freeform 6"/>
            <p:cNvSpPr/>
            <p:nvPr/>
          </p:nvSpPr>
          <p:spPr>
            <a:xfrm>
              <a:off x="1631147" y="1316985"/>
              <a:ext cx="5761832" cy="559049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2ACE7">
                    <a:lumMod val="100000"/>
                  </a:srgbClr>
                </a:gs>
                <a:gs pos="14000">
                  <a:srgbClr val="028AB9"/>
                </a:gs>
                <a:gs pos="50000">
                  <a:srgbClr val="02ACE7"/>
                </a:gs>
                <a:gs pos="100000">
                  <a:srgbClr val="02ACE7">
                    <a:lumMod val="100000"/>
                  </a:srgbClr>
                </a:gs>
                <a:gs pos="86000">
                  <a:srgbClr val="02ACE7">
                    <a:lumMod val="80000"/>
                  </a:srgbClr>
                </a:gs>
              </a:gsLst>
              <a:lin ang="0" scaled="1"/>
              <a:tileRect/>
            </a:gra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1732503" y="1374160"/>
              <a:ext cx="5563343" cy="452640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90E1FE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2002055" y="276225"/>
            <a:ext cx="9673389" cy="1076325"/>
            <a:chOff x="2671148" y="1311915"/>
            <a:chExt cx="3938587" cy="1011238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1148" y="1311915"/>
              <a:ext cx="3938587" cy="1011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>
              <a:off x="2762555" y="1386588"/>
              <a:ext cx="3777280" cy="861115"/>
            </a:xfrm>
            <a:prstGeom prst="roundRect">
              <a:avLst>
                <a:gd name="adj" fmla="val 12108"/>
              </a:avLst>
            </a:prstGeom>
            <a:noFill/>
            <a:ln w="19050" cap="flat" cmpd="sng" algn="ctr">
              <a:solidFill>
                <a:srgbClr val="996633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115083" y="355704"/>
            <a:ext cx="93302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CÁCH NỘP HỒ SƠ ĐỀ NGHỊ CẤP TRÍCH LỤC KHAI SINH TRỰC TUYẾN (Bản sao khai sinh)</a:t>
            </a:r>
            <a:endParaRPr lang="en-US" sz="2800" b="1" dirty="0">
              <a:solidFill>
                <a:srgbClr val="996633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94846" y="1960979"/>
            <a:ext cx="5882129" cy="3220621"/>
          </a:xfrm>
        </p:spPr>
        <p:txBody>
          <a:bodyPr>
            <a:normAutofit/>
          </a:bodyPr>
          <a:lstStyle/>
          <a:p>
            <a:r>
              <a:rPr lang="en-US" sz="4500" b="1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5:</a:t>
            </a:r>
            <a:r>
              <a:rPr lang="en-US" sz="4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4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 lên và chọn thủ tục: Cấp bản sao trích lục hộ tịch</a:t>
            </a:r>
            <a:endParaRPr lang="en-US" sz="4500" b="1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" b="30278"/>
          <a:stretch/>
        </p:blipFill>
        <p:spPr>
          <a:xfrm>
            <a:off x="7572375" y="1781175"/>
            <a:ext cx="3086100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4978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ập tin:Huy Hiệu Đoà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353"/>
            <a:ext cx="1089922" cy="120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50" y="1637177"/>
            <a:ext cx="12133262" cy="740263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5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 ÍCH </a:t>
            </a:r>
            <a:r>
              <a:rPr lang="en-US" sz="35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SỬ DỤNG DỊCH VỤ CÔNG TRỰC TUYẾN: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500" b="1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1522412" y="436980"/>
            <a:ext cx="10515600" cy="630942"/>
            <a:chOff x="1631147" y="1316985"/>
            <a:chExt cx="5761832" cy="559049"/>
          </a:xfrm>
        </p:grpSpPr>
        <p:sp>
          <p:nvSpPr>
            <p:cNvPr id="7" name="Freeform 6"/>
            <p:cNvSpPr/>
            <p:nvPr/>
          </p:nvSpPr>
          <p:spPr>
            <a:xfrm>
              <a:off x="1631147" y="1316985"/>
              <a:ext cx="5761832" cy="559049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2ACE7">
                    <a:lumMod val="100000"/>
                  </a:srgbClr>
                </a:gs>
                <a:gs pos="14000">
                  <a:srgbClr val="028AB9"/>
                </a:gs>
                <a:gs pos="50000">
                  <a:srgbClr val="02ACE7"/>
                </a:gs>
                <a:gs pos="100000">
                  <a:srgbClr val="02ACE7">
                    <a:lumMod val="100000"/>
                  </a:srgbClr>
                </a:gs>
                <a:gs pos="86000">
                  <a:srgbClr val="02ACE7">
                    <a:lumMod val="80000"/>
                  </a:srgbClr>
                </a:gs>
              </a:gsLst>
              <a:lin ang="0" scaled="1"/>
              <a:tileRect/>
            </a:gra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1732503" y="1374160"/>
              <a:ext cx="5563343" cy="452640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90E1FE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2263903" y="276225"/>
            <a:ext cx="9152985" cy="1076325"/>
            <a:chOff x="2671148" y="1311915"/>
            <a:chExt cx="3938587" cy="1011238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1148" y="1311915"/>
              <a:ext cx="3938587" cy="1011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>
              <a:off x="2762555" y="1386588"/>
              <a:ext cx="3777280" cy="861115"/>
            </a:xfrm>
            <a:prstGeom prst="roundRect">
              <a:avLst>
                <a:gd name="adj" fmla="val 12108"/>
              </a:avLst>
            </a:prstGeom>
            <a:noFill/>
            <a:ln w="19050" cap="flat" cmpd="sng" algn="ctr">
              <a:solidFill>
                <a:srgbClr val="996633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703973" y="461849"/>
            <a:ext cx="82728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ĐOÀN XÃ KỲ HẢI</a:t>
            </a:r>
            <a:endParaRPr lang="en-US" sz="4000" b="1" dirty="0">
              <a:solidFill>
                <a:srgbClr val="996633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2327408"/>
            <a:ext cx="117135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Ai </a:t>
            </a:r>
            <a:r>
              <a:rPr lang="en-US" sz="3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 có thể thực hiện nếu có điện thoại di động, máy vi tính, máy tính bảng… nếu có kết nối Internet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28600" y="3273503"/>
            <a:ext cx="117135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Có thể thực hiện bất cứ ở đâu, lúc nào mà không cần phải đến cơ quan hành chính nhà nước.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8600" y="4233601"/>
            <a:ext cx="117135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Tiết </a:t>
            </a:r>
            <a:r>
              <a:rPr lang="en-US" sz="3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 được nhiều thời gian, chi phí so với giải quyết hồ sơ giấy trực tiếp.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7186" y="5249264"/>
            <a:ext cx="1171355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0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Có thể dễ dàng tra cứu tình trạng hồ sơ. </a:t>
            </a:r>
            <a:endParaRPr lang="en-US" sz="3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7186" y="5918360"/>
            <a:ext cx="1200632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Các giấy tờ quan trọng được số hóa và lưu trữ trên tài khoản cá nhân. </a:t>
            </a:r>
            <a:endParaRPr lang="en-US" sz="30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24674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ập tin:Huy Hiệu Đoà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353"/>
            <a:ext cx="1089922" cy="120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1522412" y="436980"/>
            <a:ext cx="10515600" cy="630942"/>
            <a:chOff x="1631147" y="1316985"/>
            <a:chExt cx="5761832" cy="559049"/>
          </a:xfrm>
        </p:grpSpPr>
        <p:sp>
          <p:nvSpPr>
            <p:cNvPr id="7" name="Freeform 6"/>
            <p:cNvSpPr/>
            <p:nvPr/>
          </p:nvSpPr>
          <p:spPr>
            <a:xfrm>
              <a:off x="1631147" y="1316985"/>
              <a:ext cx="5761832" cy="559049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2ACE7">
                    <a:lumMod val="100000"/>
                  </a:srgbClr>
                </a:gs>
                <a:gs pos="14000">
                  <a:srgbClr val="028AB9"/>
                </a:gs>
                <a:gs pos="50000">
                  <a:srgbClr val="02ACE7"/>
                </a:gs>
                <a:gs pos="100000">
                  <a:srgbClr val="02ACE7">
                    <a:lumMod val="100000"/>
                  </a:srgbClr>
                </a:gs>
                <a:gs pos="86000">
                  <a:srgbClr val="02ACE7">
                    <a:lumMod val="80000"/>
                  </a:srgbClr>
                </a:gs>
              </a:gsLst>
              <a:lin ang="0" scaled="1"/>
              <a:tileRect/>
            </a:gra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1732503" y="1374160"/>
              <a:ext cx="5563343" cy="452640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90E1FE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2002055" y="276225"/>
            <a:ext cx="9673389" cy="1076325"/>
            <a:chOff x="2671148" y="1311915"/>
            <a:chExt cx="3938587" cy="1011238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1148" y="1311915"/>
              <a:ext cx="3938587" cy="1011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>
              <a:off x="2762555" y="1386588"/>
              <a:ext cx="3777280" cy="861115"/>
            </a:xfrm>
            <a:prstGeom prst="roundRect">
              <a:avLst>
                <a:gd name="adj" fmla="val 12108"/>
              </a:avLst>
            </a:prstGeom>
            <a:noFill/>
            <a:ln w="19050" cap="flat" cmpd="sng" algn="ctr">
              <a:solidFill>
                <a:srgbClr val="996633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115083" y="355704"/>
            <a:ext cx="93302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CÁCH NỘP HỒ SƠ ĐỀ NGHỊ CẤP TRÍCH LỤC KHAI SINH TRỰC TUYẾN (Bản sao khai sinh)</a:t>
            </a:r>
            <a:endParaRPr lang="en-US" sz="2800" b="1" dirty="0">
              <a:solidFill>
                <a:srgbClr val="996633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13921" y="2361029"/>
            <a:ext cx="6329804" cy="3220621"/>
          </a:xfrm>
        </p:spPr>
        <p:txBody>
          <a:bodyPr>
            <a:normAutofit/>
          </a:bodyPr>
          <a:lstStyle/>
          <a:p>
            <a:r>
              <a:rPr lang="en-US" sz="4500" b="1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6: Nhập đầy đủ thông tin người nộp hồ sơ </a:t>
            </a:r>
            <a:br>
              <a:rPr lang="en-US" sz="4500" b="1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(Lưu ý: Nếu người nộp và chủ hồ sơ là 1 người thì bấm vào ô “Lấy từ thông tin người nộp”, còn nếu là người khác thì nhập đầy đủ các trường thông tin</a:t>
            </a:r>
            <a:r>
              <a:rPr lang="en-US" sz="2100" b="1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100" b="1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1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100" b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 b="10278"/>
          <a:stretch/>
        </p:blipFill>
        <p:spPr>
          <a:xfrm>
            <a:off x="7852263" y="1513305"/>
            <a:ext cx="3520587" cy="523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117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ập tin:Huy Hiệu Đoà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353"/>
            <a:ext cx="1089922" cy="120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1522412" y="436980"/>
            <a:ext cx="10515600" cy="630942"/>
            <a:chOff x="1631147" y="1316985"/>
            <a:chExt cx="5761832" cy="559049"/>
          </a:xfrm>
        </p:grpSpPr>
        <p:sp>
          <p:nvSpPr>
            <p:cNvPr id="7" name="Freeform 6"/>
            <p:cNvSpPr/>
            <p:nvPr/>
          </p:nvSpPr>
          <p:spPr>
            <a:xfrm>
              <a:off x="1631147" y="1316985"/>
              <a:ext cx="5761832" cy="559049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2ACE7">
                    <a:lumMod val="100000"/>
                  </a:srgbClr>
                </a:gs>
                <a:gs pos="14000">
                  <a:srgbClr val="028AB9"/>
                </a:gs>
                <a:gs pos="50000">
                  <a:srgbClr val="02ACE7"/>
                </a:gs>
                <a:gs pos="100000">
                  <a:srgbClr val="02ACE7">
                    <a:lumMod val="100000"/>
                  </a:srgbClr>
                </a:gs>
                <a:gs pos="86000">
                  <a:srgbClr val="02ACE7">
                    <a:lumMod val="80000"/>
                  </a:srgbClr>
                </a:gs>
              </a:gsLst>
              <a:lin ang="0" scaled="1"/>
              <a:tileRect/>
            </a:gra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1732503" y="1374160"/>
              <a:ext cx="5563343" cy="452640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90E1FE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2002055" y="276225"/>
            <a:ext cx="9673389" cy="1076325"/>
            <a:chOff x="2671148" y="1311915"/>
            <a:chExt cx="3938587" cy="1011238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1148" y="1311915"/>
              <a:ext cx="3938587" cy="1011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>
              <a:off x="2762555" y="1386588"/>
              <a:ext cx="3777280" cy="861115"/>
            </a:xfrm>
            <a:prstGeom prst="roundRect">
              <a:avLst>
                <a:gd name="adj" fmla="val 12108"/>
              </a:avLst>
            </a:prstGeom>
            <a:noFill/>
            <a:ln w="19050" cap="flat" cmpd="sng" algn="ctr">
              <a:solidFill>
                <a:srgbClr val="996633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115083" y="355704"/>
            <a:ext cx="93302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CÁCH NỘP HỒ SƠ ĐỀ NGHỊ CẤP TRÍCH LỤC KHAI SINH TRỰC TUYẾN (Bản sao khai sinh)</a:t>
            </a:r>
            <a:endParaRPr lang="en-US" sz="2800" b="1" dirty="0">
              <a:solidFill>
                <a:srgbClr val="996633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433071" y="2437229"/>
            <a:ext cx="3939029" cy="2553871"/>
          </a:xfrm>
        </p:spPr>
        <p:txBody>
          <a:bodyPr>
            <a:normAutofit/>
          </a:bodyPr>
          <a:lstStyle/>
          <a:p>
            <a:r>
              <a:rPr lang="en-US" sz="4500" b="1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7: </a:t>
            </a:r>
            <a:br>
              <a:rPr lang="en-US" sz="4500" b="1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500" b="1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 Tờ khai </a:t>
            </a:r>
            <a:br>
              <a:rPr lang="en-US" sz="4500" b="1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1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100" b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 b="16250"/>
          <a:stretch/>
        </p:blipFill>
        <p:spPr>
          <a:xfrm>
            <a:off x="6048375" y="1513305"/>
            <a:ext cx="3086100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1824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ập tin:Huy Hiệu Đoà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353"/>
            <a:ext cx="1089922" cy="120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1522412" y="436980"/>
            <a:ext cx="10515600" cy="630942"/>
            <a:chOff x="1631147" y="1316985"/>
            <a:chExt cx="5761832" cy="559049"/>
          </a:xfrm>
        </p:grpSpPr>
        <p:sp>
          <p:nvSpPr>
            <p:cNvPr id="7" name="Freeform 6"/>
            <p:cNvSpPr/>
            <p:nvPr/>
          </p:nvSpPr>
          <p:spPr>
            <a:xfrm>
              <a:off x="1631147" y="1316985"/>
              <a:ext cx="5761832" cy="559049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2ACE7">
                    <a:lumMod val="100000"/>
                  </a:srgbClr>
                </a:gs>
                <a:gs pos="14000">
                  <a:srgbClr val="028AB9"/>
                </a:gs>
                <a:gs pos="50000">
                  <a:srgbClr val="02ACE7"/>
                </a:gs>
                <a:gs pos="100000">
                  <a:srgbClr val="02ACE7">
                    <a:lumMod val="100000"/>
                  </a:srgbClr>
                </a:gs>
                <a:gs pos="86000">
                  <a:srgbClr val="02ACE7">
                    <a:lumMod val="80000"/>
                  </a:srgbClr>
                </a:gs>
              </a:gsLst>
              <a:lin ang="0" scaled="1"/>
              <a:tileRect/>
            </a:gra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1732503" y="1374160"/>
              <a:ext cx="5563343" cy="452640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90E1FE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2002055" y="276225"/>
            <a:ext cx="9673389" cy="1076325"/>
            <a:chOff x="2671148" y="1311915"/>
            <a:chExt cx="3938587" cy="1011238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1148" y="1311915"/>
              <a:ext cx="3938587" cy="1011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>
              <a:off x="2762555" y="1386588"/>
              <a:ext cx="3777280" cy="861115"/>
            </a:xfrm>
            <a:prstGeom prst="roundRect">
              <a:avLst>
                <a:gd name="adj" fmla="val 12108"/>
              </a:avLst>
            </a:prstGeom>
            <a:noFill/>
            <a:ln w="19050" cap="flat" cmpd="sng" algn="ctr">
              <a:solidFill>
                <a:srgbClr val="996633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115083" y="355704"/>
            <a:ext cx="93302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CÁCH NỘP HỒ SƠ ĐỀ NGHỊ CẤP TRÍCH LỤC KHAI SINH TRỰC TUYẾN (Bản sao khai sinh)</a:t>
            </a:r>
            <a:endParaRPr lang="en-US" sz="2800" b="1" dirty="0">
              <a:solidFill>
                <a:srgbClr val="996633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56746" y="2676525"/>
            <a:ext cx="3939029" cy="2333625"/>
          </a:xfrm>
        </p:spPr>
        <p:txBody>
          <a:bodyPr>
            <a:normAutofit fontScale="90000"/>
          </a:bodyPr>
          <a:lstStyle/>
          <a:p>
            <a:r>
              <a:rPr lang="en-US" sz="4500" b="1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“Lưu lại” và “Gửi đi”</a:t>
            </a:r>
            <a:br>
              <a:rPr lang="en-US" sz="4500" b="1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1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100" b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 b="16250"/>
          <a:stretch/>
        </p:blipFill>
        <p:spPr>
          <a:xfrm>
            <a:off x="4552950" y="1495425"/>
            <a:ext cx="3086100" cy="53625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" b="17500"/>
          <a:stretch/>
        </p:blipFill>
        <p:spPr>
          <a:xfrm>
            <a:off x="8359240" y="1495425"/>
            <a:ext cx="30861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9608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ập tin:Huy Hiệu Đoà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353"/>
            <a:ext cx="1089922" cy="120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1522412" y="436980"/>
            <a:ext cx="10515600" cy="630942"/>
            <a:chOff x="1631147" y="1316985"/>
            <a:chExt cx="5761832" cy="559049"/>
          </a:xfrm>
        </p:grpSpPr>
        <p:sp>
          <p:nvSpPr>
            <p:cNvPr id="7" name="Freeform 6"/>
            <p:cNvSpPr/>
            <p:nvPr/>
          </p:nvSpPr>
          <p:spPr>
            <a:xfrm>
              <a:off x="1631147" y="1316985"/>
              <a:ext cx="5761832" cy="559049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2ACE7">
                    <a:lumMod val="100000"/>
                  </a:srgbClr>
                </a:gs>
                <a:gs pos="14000">
                  <a:srgbClr val="028AB9"/>
                </a:gs>
                <a:gs pos="50000">
                  <a:srgbClr val="02ACE7"/>
                </a:gs>
                <a:gs pos="100000">
                  <a:srgbClr val="02ACE7">
                    <a:lumMod val="100000"/>
                  </a:srgbClr>
                </a:gs>
                <a:gs pos="86000">
                  <a:srgbClr val="02ACE7">
                    <a:lumMod val="80000"/>
                  </a:srgbClr>
                </a:gs>
              </a:gsLst>
              <a:lin ang="0" scaled="1"/>
              <a:tileRect/>
            </a:gra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1732503" y="1374160"/>
              <a:ext cx="5563343" cy="452640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90E1FE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2002055" y="276225"/>
            <a:ext cx="9673389" cy="1076325"/>
            <a:chOff x="2671148" y="1311915"/>
            <a:chExt cx="3938587" cy="1011238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1148" y="1311915"/>
              <a:ext cx="3938587" cy="1011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>
              <a:off x="2762555" y="1386588"/>
              <a:ext cx="3777280" cy="861115"/>
            </a:xfrm>
            <a:prstGeom prst="roundRect">
              <a:avLst>
                <a:gd name="adj" fmla="val 12108"/>
              </a:avLst>
            </a:prstGeom>
            <a:noFill/>
            <a:ln w="19050" cap="flat" cmpd="sng" algn="ctr">
              <a:solidFill>
                <a:srgbClr val="996633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115083" y="355704"/>
            <a:ext cx="93302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CÁCH NỘP HỒ SƠ ĐỀ NGHỊ CẤP TRÍCH LỤC KHAI SINH TRỰC TUYẾN (Bản sao khai sinh)</a:t>
            </a:r>
            <a:endParaRPr lang="en-US" sz="2800" b="1" dirty="0">
              <a:solidFill>
                <a:srgbClr val="996633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56746" y="2676525"/>
            <a:ext cx="3939029" cy="3181350"/>
          </a:xfrm>
        </p:spPr>
        <p:txBody>
          <a:bodyPr>
            <a:normAutofit fontScale="90000"/>
          </a:bodyPr>
          <a:lstStyle/>
          <a:p>
            <a:r>
              <a:rPr lang="en-US" sz="4500" b="1" i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kiểm tra tình trạng hồ sơ, vào mục “Hồ sơ cá nhân” để kiểm tra</a:t>
            </a:r>
            <a:r>
              <a:rPr lang="en-US" sz="21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1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100" b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1" b="18610"/>
          <a:stretch/>
        </p:blipFill>
        <p:spPr>
          <a:xfrm>
            <a:off x="4399831" y="1470566"/>
            <a:ext cx="3087538" cy="52482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" b="5833"/>
          <a:stretch/>
        </p:blipFill>
        <p:spPr>
          <a:xfrm>
            <a:off x="7819305" y="1470566"/>
            <a:ext cx="3239219" cy="524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03101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ập tin:Huy Hiệu Đoà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353"/>
            <a:ext cx="1089922" cy="120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1522412" y="436980"/>
            <a:ext cx="10515600" cy="630942"/>
            <a:chOff x="1631147" y="1316985"/>
            <a:chExt cx="5761832" cy="559049"/>
          </a:xfrm>
        </p:grpSpPr>
        <p:sp>
          <p:nvSpPr>
            <p:cNvPr id="7" name="Freeform 6"/>
            <p:cNvSpPr/>
            <p:nvPr/>
          </p:nvSpPr>
          <p:spPr>
            <a:xfrm>
              <a:off x="1631147" y="1316985"/>
              <a:ext cx="5761832" cy="559049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2ACE7">
                    <a:lumMod val="100000"/>
                  </a:srgbClr>
                </a:gs>
                <a:gs pos="14000">
                  <a:srgbClr val="028AB9"/>
                </a:gs>
                <a:gs pos="50000">
                  <a:srgbClr val="02ACE7"/>
                </a:gs>
                <a:gs pos="100000">
                  <a:srgbClr val="02ACE7">
                    <a:lumMod val="100000"/>
                  </a:srgbClr>
                </a:gs>
                <a:gs pos="86000">
                  <a:srgbClr val="02ACE7">
                    <a:lumMod val="80000"/>
                  </a:srgbClr>
                </a:gs>
              </a:gsLst>
              <a:lin ang="0" scaled="1"/>
              <a:tileRect/>
            </a:gra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1732503" y="1374160"/>
              <a:ext cx="5563343" cy="452640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90E1FE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2002055" y="276225"/>
            <a:ext cx="9673389" cy="1076325"/>
            <a:chOff x="2671148" y="1311915"/>
            <a:chExt cx="3938587" cy="1011238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1148" y="1311915"/>
              <a:ext cx="3938587" cy="1011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>
              <a:off x="2762555" y="1386588"/>
              <a:ext cx="3777280" cy="861115"/>
            </a:xfrm>
            <a:prstGeom prst="roundRect">
              <a:avLst>
                <a:gd name="adj" fmla="val 12108"/>
              </a:avLst>
            </a:prstGeom>
            <a:noFill/>
            <a:ln w="19050" cap="flat" cmpd="sng" algn="ctr">
              <a:solidFill>
                <a:srgbClr val="996633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049284" y="553665"/>
            <a:ext cx="93302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smtClean="0"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TÀI LIỆU VÀ LIÊN HỆ HỖ TRỢ:</a:t>
            </a:r>
            <a:endParaRPr lang="en-US" sz="2800" b="1" dirty="0">
              <a:solidFill>
                <a:srgbClr val="996633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32946" y="2314575"/>
            <a:ext cx="4891529" cy="3181350"/>
          </a:xfrm>
        </p:spPr>
        <p:txBody>
          <a:bodyPr>
            <a:normAutofit/>
          </a:bodyPr>
          <a:lstStyle/>
          <a:p>
            <a:r>
              <a:rPr lang="en-US" sz="45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5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QR </a:t>
            </a:r>
            <a:r>
              <a:rPr lang="en-US" sz="45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1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1924050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766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ập tin:Huy Hiệu Đoà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353"/>
            <a:ext cx="1089922" cy="120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1522412" y="436980"/>
            <a:ext cx="10515600" cy="630942"/>
            <a:chOff x="1631147" y="1316985"/>
            <a:chExt cx="5761832" cy="559049"/>
          </a:xfrm>
        </p:grpSpPr>
        <p:sp>
          <p:nvSpPr>
            <p:cNvPr id="7" name="Freeform 6"/>
            <p:cNvSpPr/>
            <p:nvPr/>
          </p:nvSpPr>
          <p:spPr>
            <a:xfrm>
              <a:off x="1631147" y="1316985"/>
              <a:ext cx="5761832" cy="559049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2ACE7">
                    <a:lumMod val="100000"/>
                  </a:srgbClr>
                </a:gs>
                <a:gs pos="14000">
                  <a:srgbClr val="028AB9"/>
                </a:gs>
                <a:gs pos="50000">
                  <a:srgbClr val="02ACE7"/>
                </a:gs>
                <a:gs pos="100000">
                  <a:srgbClr val="02ACE7">
                    <a:lumMod val="100000"/>
                  </a:srgbClr>
                </a:gs>
                <a:gs pos="86000">
                  <a:srgbClr val="02ACE7">
                    <a:lumMod val="80000"/>
                  </a:srgbClr>
                </a:gs>
              </a:gsLst>
              <a:lin ang="0" scaled="1"/>
              <a:tileRect/>
            </a:gra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1732503" y="1374160"/>
              <a:ext cx="5563343" cy="452640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90E1FE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2002055" y="276225"/>
            <a:ext cx="9673389" cy="1076325"/>
            <a:chOff x="2671148" y="1311915"/>
            <a:chExt cx="3938587" cy="1011238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1148" y="1311915"/>
              <a:ext cx="3938587" cy="1011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>
              <a:off x="2762555" y="1386588"/>
              <a:ext cx="3777280" cy="861115"/>
            </a:xfrm>
            <a:prstGeom prst="roundRect">
              <a:avLst>
                <a:gd name="adj" fmla="val 12108"/>
              </a:avLst>
            </a:prstGeom>
            <a:noFill/>
            <a:ln w="19050" cap="flat" cmpd="sng" algn="ctr">
              <a:solidFill>
                <a:srgbClr val="996633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049284" y="553665"/>
            <a:ext cx="93302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smtClean="0"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TÀI LIỆU VÀ LIÊN HỆ HỖ TRỢ:</a:t>
            </a:r>
            <a:endParaRPr lang="en-US" sz="2800" b="1" dirty="0">
              <a:solidFill>
                <a:srgbClr val="996633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32946" y="2314575"/>
            <a:ext cx="4891529" cy="3181350"/>
          </a:xfrm>
        </p:spPr>
        <p:txBody>
          <a:bodyPr>
            <a:normAutofit/>
          </a:bodyPr>
          <a:lstStyle/>
          <a:p>
            <a:r>
              <a:rPr lang="en-US" sz="45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5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</a:t>
            </a:r>
            <a: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QR </a:t>
            </a:r>
            <a:r>
              <a:rPr lang="en-US" sz="45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1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749" y="1828800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4888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ập tin:Huy Hiệu Đoà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353"/>
            <a:ext cx="1089922" cy="120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1522412" y="436980"/>
            <a:ext cx="10515600" cy="630942"/>
            <a:chOff x="1631147" y="1316985"/>
            <a:chExt cx="5761832" cy="559049"/>
          </a:xfrm>
        </p:grpSpPr>
        <p:sp>
          <p:nvSpPr>
            <p:cNvPr id="7" name="Freeform 6"/>
            <p:cNvSpPr/>
            <p:nvPr/>
          </p:nvSpPr>
          <p:spPr>
            <a:xfrm>
              <a:off x="1631147" y="1316985"/>
              <a:ext cx="5761832" cy="559049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2ACE7">
                    <a:lumMod val="100000"/>
                  </a:srgbClr>
                </a:gs>
                <a:gs pos="14000">
                  <a:srgbClr val="028AB9"/>
                </a:gs>
                <a:gs pos="50000">
                  <a:srgbClr val="02ACE7"/>
                </a:gs>
                <a:gs pos="100000">
                  <a:srgbClr val="02ACE7">
                    <a:lumMod val="100000"/>
                  </a:srgbClr>
                </a:gs>
                <a:gs pos="86000">
                  <a:srgbClr val="02ACE7">
                    <a:lumMod val="80000"/>
                  </a:srgbClr>
                </a:gs>
              </a:gsLst>
              <a:lin ang="0" scaled="1"/>
              <a:tileRect/>
            </a:gra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1732503" y="1374160"/>
              <a:ext cx="5563343" cy="452640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90E1FE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2002055" y="276225"/>
            <a:ext cx="9673389" cy="1076325"/>
            <a:chOff x="2671148" y="1311915"/>
            <a:chExt cx="3938587" cy="1011238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1148" y="1311915"/>
              <a:ext cx="3938587" cy="1011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>
              <a:off x="2762555" y="1386588"/>
              <a:ext cx="3777280" cy="861115"/>
            </a:xfrm>
            <a:prstGeom prst="roundRect">
              <a:avLst>
                <a:gd name="adj" fmla="val 12108"/>
              </a:avLst>
            </a:prstGeom>
            <a:noFill/>
            <a:ln w="19050" cap="flat" cmpd="sng" algn="ctr">
              <a:solidFill>
                <a:srgbClr val="996633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049284" y="553665"/>
            <a:ext cx="93302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smtClean="0"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TÀI LIỆU VÀ LIÊN HỆ HỖ TRỢ:</a:t>
            </a:r>
            <a:endParaRPr lang="en-US" sz="2800" b="1" dirty="0">
              <a:solidFill>
                <a:srgbClr val="996633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32946" y="2314575"/>
            <a:ext cx="11070820" cy="2533650"/>
          </a:xfrm>
        </p:spPr>
        <p:txBody>
          <a:bodyPr>
            <a:normAutofit/>
          </a:bodyPr>
          <a:lstStyle/>
          <a:p>
            <a: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5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45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45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45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21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00153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ground đoàn thanh niên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852" y="0"/>
            <a:ext cx="87085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822600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ập tin:Huy Hiệu Đoà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353"/>
            <a:ext cx="1089922" cy="120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1522412" y="152353"/>
            <a:ext cx="10515600" cy="915569"/>
            <a:chOff x="1631147" y="1316985"/>
            <a:chExt cx="5761832" cy="559049"/>
          </a:xfrm>
        </p:grpSpPr>
        <p:sp>
          <p:nvSpPr>
            <p:cNvPr id="7" name="Freeform 6"/>
            <p:cNvSpPr/>
            <p:nvPr/>
          </p:nvSpPr>
          <p:spPr>
            <a:xfrm>
              <a:off x="1631147" y="1316985"/>
              <a:ext cx="5761832" cy="559049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2ACE7">
                    <a:lumMod val="100000"/>
                  </a:srgbClr>
                </a:gs>
                <a:gs pos="14000">
                  <a:srgbClr val="028AB9"/>
                </a:gs>
                <a:gs pos="50000">
                  <a:srgbClr val="02ACE7"/>
                </a:gs>
                <a:gs pos="100000">
                  <a:srgbClr val="02ACE7">
                    <a:lumMod val="100000"/>
                  </a:srgbClr>
                </a:gs>
                <a:gs pos="86000">
                  <a:srgbClr val="02ACE7">
                    <a:lumMod val="80000"/>
                  </a:srgbClr>
                </a:gs>
              </a:gsLst>
              <a:lin ang="0" scaled="1"/>
              <a:tileRect/>
            </a:gra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1732503" y="1374160"/>
              <a:ext cx="5563343" cy="452640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90E1FE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703973" y="279404"/>
            <a:ext cx="82728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smtClean="0"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ĐOÀN XÃ KỲ ĐỒNG</a:t>
            </a:r>
            <a:endParaRPr lang="en-US" sz="4000" b="1" dirty="0">
              <a:solidFill>
                <a:srgbClr val="996633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524000" y="1943100"/>
            <a:ext cx="9144000" cy="33147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ổng Dịch vụ công Quốc gi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48631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ập tin:Huy Hiệu Đoà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353"/>
            <a:ext cx="1089922" cy="120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1522412" y="436980"/>
            <a:ext cx="10515600" cy="630942"/>
            <a:chOff x="1631147" y="1316985"/>
            <a:chExt cx="5761832" cy="559049"/>
          </a:xfrm>
        </p:grpSpPr>
        <p:sp>
          <p:nvSpPr>
            <p:cNvPr id="7" name="Freeform 6"/>
            <p:cNvSpPr/>
            <p:nvPr/>
          </p:nvSpPr>
          <p:spPr>
            <a:xfrm>
              <a:off x="1631147" y="1316985"/>
              <a:ext cx="5761832" cy="559049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2ACE7">
                    <a:lumMod val="100000"/>
                  </a:srgbClr>
                </a:gs>
                <a:gs pos="14000">
                  <a:srgbClr val="028AB9"/>
                </a:gs>
                <a:gs pos="50000">
                  <a:srgbClr val="02ACE7"/>
                </a:gs>
                <a:gs pos="100000">
                  <a:srgbClr val="02ACE7">
                    <a:lumMod val="100000"/>
                  </a:srgbClr>
                </a:gs>
                <a:gs pos="86000">
                  <a:srgbClr val="02ACE7">
                    <a:lumMod val="80000"/>
                  </a:srgbClr>
                </a:gs>
              </a:gsLst>
              <a:lin ang="0" scaled="1"/>
              <a:tileRect/>
            </a:gra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1732503" y="1374160"/>
              <a:ext cx="5563343" cy="452640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90E1FE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2002055" y="276225"/>
            <a:ext cx="9673389" cy="1076325"/>
            <a:chOff x="2671148" y="1311915"/>
            <a:chExt cx="3938587" cy="1011238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1148" y="1311915"/>
              <a:ext cx="3938587" cy="1011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>
              <a:off x="2762555" y="1386588"/>
              <a:ext cx="3777280" cy="861115"/>
            </a:xfrm>
            <a:prstGeom prst="roundRect">
              <a:avLst>
                <a:gd name="adj" fmla="val 12108"/>
              </a:avLst>
            </a:prstGeom>
            <a:noFill/>
            <a:ln w="19050" cap="flat" cmpd="sng" algn="ctr">
              <a:solidFill>
                <a:srgbClr val="996633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115083" y="355704"/>
            <a:ext cx="93302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CÁCH ĐĂNG NHẬP DỊCH VỤ CÔNG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ĐỀ NGHỊ CẤP TRÍCH LỤC KHAI SINH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96633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8600" y="2321578"/>
            <a:ext cx="6153148" cy="2387600"/>
          </a:xfrm>
        </p:spPr>
        <p:txBody>
          <a:bodyPr>
            <a:normAutofit/>
          </a:bodyPr>
          <a:lstStyle/>
          <a:p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1: </a:t>
            </a:r>
            <a:b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TÀI KHOẢN </a:t>
            </a:r>
            <a:b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DANH ĐIỆN TỬ (VNEID)</a:t>
            </a:r>
            <a:endParaRPr lang="en-US" sz="4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Tự đăng ký tài khoản định danh điện tử mức độ 2 tại nhà được không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266" y="2321578"/>
            <a:ext cx="4762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74373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ập tin:Huy Hiệu Đoà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353"/>
            <a:ext cx="1089922" cy="120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1522412" y="436980"/>
            <a:ext cx="10515600" cy="630942"/>
            <a:chOff x="1631147" y="1316985"/>
            <a:chExt cx="5761832" cy="559049"/>
          </a:xfrm>
        </p:grpSpPr>
        <p:sp>
          <p:nvSpPr>
            <p:cNvPr id="7" name="Freeform 6"/>
            <p:cNvSpPr/>
            <p:nvPr/>
          </p:nvSpPr>
          <p:spPr>
            <a:xfrm>
              <a:off x="1631147" y="1316985"/>
              <a:ext cx="5761832" cy="559049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2ACE7">
                    <a:lumMod val="100000"/>
                  </a:srgbClr>
                </a:gs>
                <a:gs pos="14000">
                  <a:srgbClr val="028AB9"/>
                </a:gs>
                <a:gs pos="50000">
                  <a:srgbClr val="02ACE7"/>
                </a:gs>
                <a:gs pos="100000">
                  <a:srgbClr val="02ACE7">
                    <a:lumMod val="100000"/>
                  </a:srgbClr>
                </a:gs>
                <a:gs pos="86000">
                  <a:srgbClr val="02ACE7">
                    <a:lumMod val="80000"/>
                  </a:srgbClr>
                </a:gs>
              </a:gsLst>
              <a:lin ang="0" scaled="1"/>
              <a:tileRect/>
            </a:gra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1732503" y="1374160"/>
              <a:ext cx="5563343" cy="452640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90E1FE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2002055" y="276225"/>
            <a:ext cx="9673389" cy="1076325"/>
            <a:chOff x="2671148" y="1311915"/>
            <a:chExt cx="3938587" cy="1011238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1148" y="1311915"/>
              <a:ext cx="3938587" cy="1011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>
              <a:off x="2762555" y="1386588"/>
              <a:ext cx="3777280" cy="861115"/>
            </a:xfrm>
            <a:prstGeom prst="roundRect">
              <a:avLst>
                <a:gd name="adj" fmla="val 12108"/>
              </a:avLst>
            </a:prstGeom>
            <a:noFill/>
            <a:ln w="19050" cap="flat" cmpd="sng" algn="ctr">
              <a:solidFill>
                <a:srgbClr val="996633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115083" y="355704"/>
            <a:ext cx="93302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CÁCH ĐĂNG NHẬP DỊCH VỤ CÔNG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ĐỀ NGHỊ CẤP TRÍCH LỤC KHAI SINH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96633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8600" y="2321578"/>
            <a:ext cx="6153148" cy="2387600"/>
          </a:xfrm>
        </p:spPr>
        <p:txBody>
          <a:bodyPr>
            <a:normAutofit/>
          </a:bodyPr>
          <a:lstStyle/>
          <a:p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 </a:t>
            </a:r>
            <a:b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 nhập: Dichvucong.hatinh.gov.vn</a:t>
            </a:r>
            <a:endParaRPr lang="en-US" sz="4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 b="12361"/>
          <a:stretch/>
        </p:blipFill>
        <p:spPr>
          <a:xfrm>
            <a:off x="7486037" y="1470566"/>
            <a:ext cx="3582013" cy="534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4410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ập tin:Huy Hiệu Đoà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353"/>
            <a:ext cx="1089922" cy="120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1522412" y="436980"/>
            <a:ext cx="10515600" cy="630942"/>
            <a:chOff x="1631147" y="1316985"/>
            <a:chExt cx="5761832" cy="559049"/>
          </a:xfrm>
        </p:grpSpPr>
        <p:sp>
          <p:nvSpPr>
            <p:cNvPr id="7" name="Freeform 6"/>
            <p:cNvSpPr/>
            <p:nvPr/>
          </p:nvSpPr>
          <p:spPr>
            <a:xfrm>
              <a:off x="1631147" y="1316985"/>
              <a:ext cx="5761832" cy="559049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2ACE7">
                    <a:lumMod val="100000"/>
                  </a:srgbClr>
                </a:gs>
                <a:gs pos="14000">
                  <a:srgbClr val="028AB9"/>
                </a:gs>
                <a:gs pos="50000">
                  <a:srgbClr val="02ACE7"/>
                </a:gs>
                <a:gs pos="100000">
                  <a:srgbClr val="02ACE7">
                    <a:lumMod val="100000"/>
                  </a:srgbClr>
                </a:gs>
                <a:gs pos="86000">
                  <a:srgbClr val="02ACE7">
                    <a:lumMod val="80000"/>
                  </a:srgbClr>
                </a:gs>
              </a:gsLst>
              <a:lin ang="0" scaled="1"/>
              <a:tileRect/>
            </a:gra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1732503" y="1374160"/>
              <a:ext cx="5563343" cy="452640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90E1FE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2002055" y="276225"/>
            <a:ext cx="9673389" cy="1076325"/>
            <a:chOff x="2671148" y="1311915"/>
            <a:chExt cx="3938587" cy="1011238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1148" y="1311915"/>
              <a:ext cx="3938587" cy="1011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>
              <a:off x="2762555" y="1386588"/>
              <a:ext cx="3777280" cy="861115"/>
            </a:xfrm>
            <a:prstGeom prst="roundRect">
              <a:avLst>
                <a:gd name="adj" fmla="val 12108"/>
              </a:avLst>
            </a:prstGeom>
            <a:noFill/>
            <a:ln w="19050" cap="flat" cmpd="sng" algn="ctr">
              <a:solidFill>
                <a:srgbClr val="996633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115083" y="355704"/>
            <a:ext cx="93302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CÁCH ĐĂNG NHẬP DỊCH VỤ CÔNG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ĐỀ NGHỊ CẤP TRÍCH LỤC KHAI SINH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96633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8600" y="2321578"/>
            <a:ext cx="6153148" cy="2387600"/>
          </a:xfrm>
        </p:spPr>
        <p:txBody>
          <a:bodyPr>
            <a:normAutofit/>
          </a:bodyPr>
          <a:lstStyle/>
          <a:p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</a:t>
            </a:r>
            <a:b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Đăng nhập, màn hình điện thoại sẽ xuất hiện như sau:</a:t>
            </a:r>
            <a:endParaRPr lang="en-US" sz="4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1" b="11944"/>
          <a:stretch/>
        </p:blipFill>
        <p:spPr>
          <a:xfrm>
            <a:off x="6861391" y="1483445"/>
            <a:ext cx="3054134" cy="532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8352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ập tin:Huy Hiệu Đoà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353"/>
            <a:ext cx="1089922" cy="120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1522412" y="436980"/>
            <a:ext cx="10515600" cy="630942"/>
            <a:chOff x="1631147" y="1316985"/>
            <a:chExt cx="5761832" cy="559049"/>
          </a:xfrm>
        </p:grpSpPr>
        <p:sp>
          <p:nvSpPr>
            <p:cNvPr id="7" name="Freeform 6"/>
            <p:cNvSpPr/>
            <p:nvPr/>
          </p:nvSpPr>
          <p:spPr>
            <a:xfrm>
              <a:off x="1631147" y="1316985"/>
              <a:ext cx="5761832" cy="559049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2ACE7">
                    <a:lumMod val="100000"/>
                  </a:srgbClr>
                </a:gs>
                <a:gs pos="14000">
                  <a:srgbClr val="028AB9"/>
                </a:gs>
                <a:gs pos="50000">
                  <a:srgbClr val="02ACE7"/>
                </a:gs>
                <a:gs pos="100000">
                  <a:srgbClr val="02ACE7">
                    <a:lumMod val="100000"/>
                  </a:srgbClr>
                </a:gs>
                <a:gs pos="86000">
                  <a:srgbClr val="02ACE7">
                    <a:lumMod val="80000"/>
                  </a:srgbClr>
                </a:gs>
              </a:gsLst>
              <a:lin ang="0" scaled="1"/>
              <a:tileRect/>
            </a:gra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1732503" y="1374160"/>
              <a:ext cx="5563343" cy="452640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90E1FE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2002055" y="276225"/>
            <a:ext cx="9673389" cy="1076325"/>
            <a:chOff x="2671148" y="1311915"/>
            <a:chExt cx="3938587" cy="1011238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1148" y="1311915"/>
              <a:ext cx="3938587" cy="1011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>
              <a:off x="2762555" y="1386588"/>
              <a:ext cx="3777280" cy="861115"/>
            </a:xfrm>
            <a:prstGeom prst="roundRect">
              <a:avLst>
                <a:gd name="adj" fmla="val 12108"/>
              </a:avLst>
            </a:prstGeom>
            <a:noFill/>
            <a:ln w="19050" cap="flat" cmpd="sng" algn="ctr">
              <a:solidFill>
                <a:srgbClr val="996633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115083" y="355704"/>
            <a:ext cx="93302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CÁCH ĐĂNG NHẬP DỊCH VỤ CÔNG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ĐỀ NGHỊ CẤP TRÍCH LỤC KHAI SINH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96633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38174" y="2321578"/>
            <a:ext cx="7324725" cy="2387600"/>
          </a:xfrm>
        </p:spPr>
        <p:txBody>
          <a:bodyPr>
            <a:normAutofit/>
          </a:bodyPr>
          <a:lstStyle/>
          <a:p>
            <a:pPr algn="l"/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3: </a:t>
            </a:r>
            <a:b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Nhập số CCCD</a:t>
            </a:r>
            <a:b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Nhập mật khẩu đăng nhập VNEID</a:t>
            </a:r>
            <a:endParaRPr lang="en-US" sz="4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1" b="11944"/>
          <a:stretch/>
        </p:blipFill>
        <p:spPr>
          <a:xfrm>
            <a:off x="8537791" y="1417078"/>
            <a:ext cx="3054134" cy="532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3562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ập tin:Huy Hiệu Đoà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353"/>
            <a:ext cx="1089922" cy="120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1522412" y="436980"/>
            <a:ext cx="10515600" cy="630942"/>
            <a:chOff x="1631147" y="1316985"/>
            <a:chExt cx="5761832" cy="559049"/>
          </a:xfrm>
        </p:grpSpPr>
        <p:sp>
          <p:nvSpPr>
            <p:cNvPr id="7" name="Freeform 6"/>
            <p:cNvSpPr/>
            <p:nvPr/>
          </p:nvSpPr>
          <p:spPr>
            <a:xfrm>
              <a:off x="1631147" y="1316985"/>
              <a:ext cx="5761832" cy="559049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2ACE7">
                    <a:lumMod val="100000"/>
                  </a:srgbClr>
                </a:gs>
                <a:gs pos="14000">
                  <a:srgbClr val="028AB9"/>
                </a:gs>
                <a:gs pos="50000">
                  <a:srgbClr val="02ACE7"/>
                </a:gs>
                <a:gs pos="100000">
                  <a:srgbClr val="02ACE7">
                    <a:lumMod val="100000"/>
                  </a:srgbClr>
                </a:gs>
                <a:gs pos="86000">
                  <a:srgbClr val="02ACE7">
                    <a:lumMod val="80000"/>
                  </a:srgbClr>
                </a:gs>
              </a:gsLst>
              <a:lin ang="0" scaled="1"/>
              <a:tileRect/>
            </a:gra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1732503" y="1374160"/>
              <a:ext cx="5563343" cy="452640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90E1FE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2002055" y="276225"/>
            <a:ext cx="9673389" cy="1076325"/>
            <a:chOff x="2671148" y="1311915"/>
            <a:chExt cx="3938587" cy="1011238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1148" y="1311915"/>
              <a:ext cx="3938587" cy="1011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>
              <a:off x="2762555" y="1386588"/>
              <a:ext cx="3777280" cy="861115"/>
            </a:xfrm>
            <a:prstGeom prst="roundRect">
              <a:avLst>
                <a:gd name="adj" fmla="val 12108"/>
              </a:avLst>
            </a:prstGeom>
            <a:noFill/>
            <a:ln w="19050" cap="flat" cmpd="sng" algn="ctr">
              <a:solidFill>
                <a:srgbClr val="996633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115083" y="355704"/>
            <a:ext cx="93302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CÁCH ĐĂNG NHẬP DỊCH VỤ CÔNG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ĐỀ NGHỊ CẤP TRÍCH LỤC KHAI SINH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96633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38175" y="2321578"/>
            <a:ext cx="6848476" cy="2387600"/>
          </a:xfrm>
        </p:spPr>
        <p:txBody>
          <a:bodyPr>
            <a:normAutofit/>
          </a:bodyPr>
          <a:lstStyle/>
          <a:p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4: </a:t>
            </a:r>
            <a:b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Nhập mã OTP hệ thống gửi về trên điện thoại</a:t>
            </a:r>
            <a:endParaRPr lang="en-US" sz="4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1" b="15833"/>
          <a:stretch/>
        </p:blipFill>
        <p:spPr>
          <a:xfrm>
            <a:off x="7715250" y="1513305"/>
            <a:ext cx="3343275" cy="524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5510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ập tin:Huy Hiệu Đoà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353"/>
            <a:ext cx="1089922" cy="120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1522412" y="436980"/>
            <a:ext cx="10515600" cy="630942"/>
            <a:chOff x="1631147" y="1316985"/>
            <a:chExt cx="5761832" cy="559049"/>
          </a:xfrm>
        </p:grpSpPr>
        <p:sp>
          <p:nvSpPr>
            <p:cNvPr id="7" name="Freeform 6"/>
            <p:cNvSpPr/>
            <p:nvPr/>
          </p:nvSpPr>
          <p:spPr>
            <a:xfrm>
              <a:off x="1631147" y="1316985"/>
              <a:ext cx="5761832" cy="559049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2ACE7">
                    <a:lumMod val="100000"/>
                  </a:srgbClr>
                </a:gs>
                <a:gs pos="14000">
                  <a:srgbClr val="028AB9"/>
                </a:gs>
                <a:gs pos="50000">
                  <a:srgbClr val="02ACE7"/>
                </a:gs>
                <a:gs pos="100000">
                  <a:srgbClr val="02ACE7">
                    <a:lumMod val="100000"/>
                  </a:srgbClr>
                </a:gs>
                <a:gs pos="86000">
                  <a:srgbClr val="02ACE7">
                    <a:lumMod val="80000"/>
                  </a:srgbClr>
                </a:gs>
              </a:gsLst>
              <a:lin ang="0" scaled="1"/>
              <a:tileRect/>
            </a:gradFill>
            <a:ln w="317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1732503" y="1374160"/>
              <a:ext cx="5563343" cy="452640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90E1FE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10"/>
          <p:cNvGrpSpPr>
            <a:grpSpLocks/>
          </p:cNvGrpSpPr>
          <p:nvPr/>
        </p:nvGrpSpPr>
        <p:grpSpPr bwMode="auto">
          <a:xfrm>
            <a:off x="2002055" y="276225"/>
            <a:ext cx="9673389" cy="1076325"/>
            <a:chOff x="2671148" y="1311915"/>
            <a:chExt cx="3938587" cy="1011238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1148" y="1311915"/>
              <a:ext cx="3938587" cy="1011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ounded Rectangle 10"/>
            <p:cNvSpPr/>
            <p:nvPr/>
          </p:nvSpPr>
          <p:spPr>
            <a:xfrm>
              <a:off x="2762555" y="1386588"/>
              <a:ext cx="3777280" cy="861115"/>
            </a:xfrm>
            <a:prstGeom prst="roundRect">
              <a:avLst>
                <a:gd name="adj" fmla="val 12108"/>
              </a:avLst>
            </a:prstGeom>
            <a:noFill/>
            <a:ln w="19050" cap="flat" cmpd="sng" algn="ctr">
              <a:solidFill>
                <a:srgbClr val="996633"/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115083" y="355704"/>
            <a:ext cx="93302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CÁCH ĐĂNG NHẬP DỊCH VỤ CÔNG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ĐỀ NGHỊ CẤP TRÍCH LỤC KHAI SINH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96633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8600" y="2556528"/>
            <a:ext cx="11809411" cy="2387600"/>
          </a:xfrm>
        </p:spPr>
        <p:txBody>
          <a:bodyPr>
            <a:normAutofit/>
          </a:bodyPr>
          <a:lstStyle/>
          <a:p>
            <a:r>
              <a:rPr lang="en-US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2: </a:t>
            </a:r>
            <a:br>
              <a:rPr lang="en-US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TÀI KHOẢN </a:t>
            </a:r>
            <a:br>
              <a:rPr lang="en-US" sz="5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 VỤ CÔNG QUỐC GIA</a:t>
            </a:r>
            <a:endParaRPr lang="en-US" sz="5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76102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685</Words>
  <Application>Microsoft Office PowerPoint</Application>
  <PresentationFormat>Custom</PresentationFormat>
  <Paragraphs>73</Paragraphs>
  <Slides>27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Cách 1:  SỬ DỤNG TÀI KHOẢN  ĐỊNH DANH ĐIỆN TỬ (VNEID)</vt:lpstr>
      <vt:lpstr>Bước 1:  Đăng nhập: Dichvucong.hatinh.gov.vn</vt:lpstr>
      <vt:lpstr>Bước 2:  Chọn Đăng nhập, màn hình điện thoại sẽ xuất hiện như sau:</vt:lpstr>
      <vt:lpstr>Bước 3:  - Nhập số CCCD - Nhập mật khẩu đăng nhập VNEID</vt:lpstr>
      <vt:lpstr>Bước 4:  Nhập mã OTP hệ thống gửi về trên điện thoại</vt:lpstr>
      <vt:lpstr>Cách 2:  SỬ DỤNG TÀI KHOẢN  DỊCH VỤ CÔNG QUỐC GIA</vt:lpstr>
      <vt:lpstr>PowerPoint Presentation</vt:lpstr>
      <vt:lpstr>PowerPoint Presentation</vt:lpstr>
      <vt:lpstr>PowerPoint Presentation</vt:lpstr>
      <vt:lpstr>NỘP HỒ SƠ ĐỀ NGHỊ CẤP  TRÍCH LỤC KHAI SINH  (Bản sao khai sinh)</vt:lpstr>
      <vt:lpstr>Bước 1:  Đăng nhập Website: Dichvucong.hatinh.gov.vn</vt:lpstr>
      <vt:lpstr>Bước 2:  Sử dụng VNEID hoặc tài khoản DVC vừa đăng ký để đăng nhập:</vt:lpstr>
      <vt:lpstr>Giao diện chính sau khi đăng nhập:</vt:lpstr>
      <vt:lpstr>Bước 3:  Chọn: “Dịch vụ công trực tuyến”</vt:lpstr>
      <vt:lpstr>Bước 4:  Kéo lên và Chọn mục: XÃ – PHƯỜNG – THỊ TRẤN:  Chọn UBND huyện Kỳ Anh -&gt; UBND xã Kỳ Đồng -&gt; Hộ tịch</vt:lpstr>
      <vt:lpstr>Bước 5:  Kéo lên và chọn thủ tục: Cấp bản sao trích lục hộ tịch</vt:lpstr>
      <vt:lpstr>Bước 6: Nhập đầy đủ thông tin người nộp hồ sơ  (Lưu ý: Nếu người nộp và chủ hồ sơ là 1 người thì bấm vào ô “Lấy từ thông tin người nộp”, còn nếu là người khác thì nhập đầy đủ các trường thông tin   </vt:lpstr>
      <vt:lpstr>Bước 7:  Nhập Tờ khai    </vt:lpstr>
      <vt:lpstr>Chọn “Lưu lại” và “Gửi đi”   </vt:lpstr>
      <vt:lpstr>Để kiểm tra tình trạng hồ sơ, vào mục “Hồ sơ cá nhân” để kiểm tra  </vt:lpstr>
      <vt:lpstr>1. Sử dụng Zalo quét mã QR đăng nhập Dịch vụ công quốc gia  </vt:lpstr>
      <vt:lpstr>2. Sử dụng Zalo quét mã QR đăng nhập Dịch vụ công Hà Tĩnh </vt:lpstr>
      <vt:lpstr>- Liên hệ Ban thường vụ Đoàn xã Kỳ Hải hoặc Bộ phận tiếp nhận và trả kết quả  UBND xã Kỳ Hải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25</cp:revision>
  <dcterms:created xsi:type="dcterms:W3CDTF">2023-07-02T10:02:09Z</dcterms:created>
  <dcterms:modified xsi:type="dcterms:W3CDTF">2023-07-04T08:47:55Z</dcterms:modified>
</cp:coreProperties>
</file>